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83" r:id="rId3"/>
    <p:sldId id="284" r:id="rId4"/>
    <p:sldId id="285" r:id="rId5"/>
    <p:sldId id="296" r:id="rId6"/>
    <p:sldId id="286" r:id="rId7"/>
    <p:sldId id="260" r:id="rId8"/>
    <p:sldId id="267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70" r:id="rId19"/>
    <p:sldId id="271" r:id="rId20"/>
    <p:sldId id="272" r:id="rId21"/>
    <p:sldId id="273" r:id="rId22"/>
    <p:sldId id="269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Средний стиль 3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69" y="1122363"/>
            <a:ext cx="9001462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69" y="3602038"/>
            <a:ext cx="9001462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995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289372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6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4859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5597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63824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2126942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0197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4" y="2088319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4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8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6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87145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1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1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473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79559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599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599"/>
            <a:ext cx="7658705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199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0052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6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38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33358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19"/>
            <a:ext cx="510600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19"/>
            <a:ext cx="5094154" cy="370288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47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4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783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332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5767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4" y="609600"/>
            <a:ext cx="6189492" cy="518160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0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361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7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0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5/24/2023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489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5/24/2023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4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95180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7075" y="1715488"/>
            <a:ext cx="9001462" cy="238760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Организация санитарно-противоэпидемических (профилактических) мероприятий в оздоровительных учреждениях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1972" y="4994232"/>
            <a:ext cx="6411909" cy="1655762"/>
          </a:xfrm>
        </p:spPr>
        <p:txBody>
          <a:bodyPr>
            <a:normAutofit fontScale="92500" lnSpcReduction="10000"/>
          </a:bodyPr>
          <a:lstStyle/>
          <a:p>
            <a:pPr algn="l">
              <a:spcBef>
                <a:spcPts val="0"/>
              </a:spcBef>
            </a:pPr>
            <a:r>
              <a:rPr lang="ru-RU" sz="1600" dirty="0" smtClean="0"/>
              <a:t>Алексеева Н.Л. </a:t>
            </a:r>
          </a:p>
          <a:p>
            <a:pPr algn="l">
              <a:spcBef>
                <a:spcPts val="0"/>
              </a:spcBef>
            </a:pPr>
            <a:r>
              <a:rPr lang="ru-RU" sz="1600" dirty="0" smtClean="0"/>
              <a:t>Заместитель начальника отдела </a:t>
            </a:r>
          </a:p>
          <a:p>
            <a:pPr algn="l">
              <a:spcBef>
                <a:spcPts val="0"/>
              </a:spcBef>
            </a:pPr>
            <a:r>
              <a:rPr lang="ru-RU" sz="1600" dirty="0" smtClean="0"/>
              <a:t>эпидемиологического надзора </a:t>
            </a:r>
          </a:p>
          <a:p>
            <a:pPr algn="l">
              <a:spcBef>
                <a:spcPts val="0"/>
              </a:spcBef>
            </a:pPr>
            <a:r>
              <a:rPr lang="ru-RU" sz="1600" dirty="0" smtClean="0"/>
              <a:t>Управления </a:t>
            </a:r>
            <a:r>
              <a:rPr lang="ru-RU" sz="1600" dirty="0" err="1" smtClean="0"/>
              <a:t>Роспотребнадзора</a:t>
            </a:r>
            <a:r>
              <a:rPr lang="ru-RU" sz="1600" dirty="0" smtClean="0"/>
              <a:t> </a:t>
            </a:r>
          </a:p>
          <a:p>
            <a:pPr algn="l">
              <a:spcBef>
                <a:spcPts val="0"/>
              </a:spcBef>
            </a:pPr>
            <a:r>
              <a:rPr lang="ru-RU" sz="1600" dirty="0" smtClean="0"/>
              <a:t>по Забайкальскому краю</a:t>
            </a:r>
          </a:p>
          <a:p>
            <a:pPr algn="r">
              <a:spcBef>
                <a:spcPts val="0"/>
              </a:spcBef>
            </a:pPr>
            <a:r>
              <a:rPr lang="ru-RU" sz="1600" dirty="0" smtClean="0"/>
              <a:t>Чита-2023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93053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197709"/>
            <a:ext cx="10353761" cy="139222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Требования к организации медицинского обслуживания внутри детских оздоровительных учреждений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7838" y="1762897"/>
            <a:ext cx="10923373" cy="47614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FFFF00"/>
                </a:solidFill>
              </a:rPr>
              <a:t>В соответствии с требованиями </a:t>
            </a:r>
            <a:r>
              <a:rPr lang="ru-RU" b="1" dirty="0">
                <a:solidFill>
                  <a:srgbClr val="FFFF00"/>
                </a:solidFill>
                <a:effectLst/>
              </a:rPr>
              <a:t>СП 2.4.3648-20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3.11.5</a:t>
            </a:r>
            <a:r>
              <a:rPr lang="ru-RU" b="1" dirty="0">
                <a:solidFill>
                  <a:srgbClr val="FFFF00"/>
                </a:solidFill>
              </a:rPr>
              <a:t>. </a:t>
            </a:r>
            <a:r>
              <a:rPr lang="ru-RU" b="1" dirty="0"/>
              <a:t>Минимальный набор помещений для оказания медицинской помощи включает: кабинет врача; процедурный кабинет; изолятор; пост медицинской сестры; помещение для приготовления дезинфекционных растворов и хранения уборочного инвентаря, предназначенного для указанных помещений, туалет с умывальником.</a:t>
            </a:r>
          </a:p>
          <a:p>
            <a:r>
              <a:rPr lang="ru-RU" b="1" dirty="0"/>
              <a:t>В изоляторе медицинского пункта предусматриваются не менее двух палат (раздельно для капельных и кишечных инфекций). В составе помещений изолятора предусматриваются: туалет с раковиной для мытья рук, а также буфетная с двумя моечными раковинами для мойки посуды и шкафами для ее хранения.</a:t>
            </a:r>
          </a:p>
          <a:p>
            <a:r>
              <a:rPr lang="ru-RU" b="1" dirty="0"/>
              <a:t>Возможно оборудование в медицинском пункте или в изоляторе душевой (ванной комнаты).</a:t>
            </a:r>
          </a:p>
        </p:txBody>
      </p:sp>
    </p:spTree>
    <p:extLst>
      <p:ext uri="{BB962C8B-B14F-4D97-AF65-F5344CB8AC3E}">
        <p14:creationId xmlns:p14="http://schemas.microsoft.com/office/powerpoint/2010/main" val="2211240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429" y="238898"/>
            <a:ext cx="10353761" cy="1326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Мероприятия по предупреждению заноса инфекционных заболеваний в детских оздоровительных учреждениях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4" y="1680519"/>
            <a:ext cx="10891027" cy="47614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В соответствии с требованиями </a:t>
            </a:r>
            <a:r>
              <a:rPr lang="ru-RU" sz="2400" b="1" dirty="0">
                <a:solidFill>
                  <a:srgbClr val="FFFF00"/>
                </a:solidFill>
                <a:effectLst/>
              </a:rPr>
              <a:t>СП 2.4.3648-20</a:t>
            </a:r>
            <a:r>
              <a:rPr lang="ru-RU" sz="2400" b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sz="2400" b="1" dirty="0">
                <a:solidFill>
                  <a:srgbClr val="FFFF00"/>
                </a:solidFill>
              </a:rPr>
              <a:t>2.9.3. </a:t>
            </a:r>
            <a:r>
              <a:rPr lang="ru-RU" sz="2400" b="1" dirty="0"/>
              <a:t>Лица с признаками инфекционных заболеваний в объекты не допускаются. При выявлении лиц с признаками инфекционных заболеваний во время их нахождения на объекте хозяйствующим субъектом должны быть приняты меры по ограничению или исключению их контакта с иными лицами посредством размещения в помещения для оказания медицинской помощи или иные помещения, кроме </a:t>
            </a:r>
            <a:r>
              <a:rPr lang="ru-RU" sz="2400" b="1" dirty="0" smtClean="0"/>
              <a:t>вспомогательных, до </a:t>
            </a:r>
            <a:r>
              <a:rPr lang="ru-RU" sz="2400" b="1" dirty="0"/>
              <a:t>приезда законных представителей (родителей или опекунов), до перевода в медицинскую организацию или до приезда скорой помощи.</a:t>
            </a:r>
          </a:p>
          <a:p>
            <a:endParaRPr lang="ru-RU" sz="2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603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168" y="321276"/>
            <a:ext cx="10989275" cy="6203091"/>
          </a:xfrm>
        </p:spPr>
        <p:txBody>
          <a:bodyPr>
            <a:no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2.9.5. В целях предотвращения возникновения и распространения инфекционных </a:t>
            </a:r>
            <a:r>
              <a:rPr lang="ru-RU" sz="2400" b="1" dirty="0" smtClean="0">
                <a:solidFill>
                  <a:srgbClr val="FFFF00"/>
                </a:solidFill>
              </a:rPr>
              <a:t>заболеваний </a:t>
            </a:r>
            <a:r>
              <a:rPr lang="ru-RU" sz="2400" b="1" dirty="0">
                <a:solidFill>
                  <a:srgbClr val="FFFF00"/>
                </a:solidFill>
              </a:rPr>
              <a:t>и пищевых отравлений </a:t>
            </a:r>
            <a:r>
              <a:rPr lang="ru-RU" sz="2400" b="1" dirty="0" smtClean="0">
                <a:solidFill>
                  <a:srgbClr val="FFFF00"/>
                </a:solidFill>
              </a:rPr>
              <a:t>в ЛОУ </a:t>
            </a:r>
            <a:r>
              <a:rPr lang="ru-RU" sz="2400" b="1" dirty="0">
                <a:solidFill>
                  <a:srgbClr val="FFFF00"/>
                </a:solidFill>
              </a:rPr>
              <a:t>проводятся</a:t>
            </a:r>
          </a:p>
          <a:p>
            <a:r>
              <a:rPr lang="ru-RU" sz="2300" b="1" dirty="0"/>
              <a:t>контроль за санитарным состоянием и содержанием собственной территории и всех объектов, за соблюдением правил личной гигиены лицами, находящимися в них;</a:t>
            </a:r>
          </a:p>
          <a:p>
            <a:r>
              <a:rPr lang="ru-RU" sz="2300" b="1" dirty="0"/>
              <a:t>организация профилактических и противоэпидемических мероприятий и контроль за их проведением;</a:t>
            </a:r>
          </a:p>
          <a:p>
            <a:r>
              <a:rPr lang="ru-RU" sz="2300" b="1" dirty="0"/>
              <a:t>работа по организации и проведению мероприятий по дезинфекции, дезинсекции и дератизации, противоклещевых (</a:t>
            </a:r>
            <a:r>
              <a:rPr lang="ru-RU" sz="2300" b="1" dirty="0" err="1"/>
              <a:t>акарицидных</a:t>
            </a:r>
            <a:r>
              <a:rPr lang="ru-RU" sz="2300" b="1" dirty="0"/>
              <a:t>) обработок и контроль за их проведением;</a:t>
            </a:r>
          </a:p>
          <a:p>
            <a:r>
              <a:rPr lang="ru-RU" sz="2300" b="1" dirty="0"/>
              <a:t>осмотры детей с целью выявления инфекционных заболеваний (в том числе на педикулез) при поступлении в Организацию, а также в случаях, установленных законодательством в сфере охраны здоровья</a:t>
            </a:r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90814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33168" y="321276"/>
            <a:ext cx="10989275" cy="620309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FFFF00"/>
                </a:solidFill>
              </a:rPr>
              <a:t>Абзац 6 п. 3.11.2. </a:t>
            </a:r>
            <a:r>
              <a:rPr lang="ru-RU" sz="2400" b="1" dirty="0"/>
              <a:t>Прием детей осуществляется при наличии справки о состоянии здоровья ребенка, отъезжающего в организацию отдыха детей и их оздоровления, в том числе содержащую сведения об отсутствии в течение 21 календарного дня контактов с больными инфекционными </a:t>
            </a:r>
            <a:r>
              <a:rPr lang="ru-RU" sz="2400" b="1" dirty="0" smtClean="0"/>
              <a:t>заболеваниями. </a:t>
            </a:r>
            <a:r>
              <a:rPr lang="ru-RU" sz="2400" b="1" dirty="0"/>
              <a:t>Указанные сведения вносятся в справку не ранее чем за 3 рабочих дня до отъезда</a:t>
            </a:r>
            <a:r>
              <a:rPr lang="ru-RU" sz="2400" b="1" dirty="0" smtClean="0"/>
              <a:t>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>
                <a:solidFill>
                  <a:srgbClr val="FFFF00"/>
                </a:solidFill>
                <a:effectLst/>
              </a:rPr>
              <a:t>3.11.8.</a:t>
            </a:r>
            <a:r>
              <a:rPr lang="ru-RU" sz="2400" dirty="0">
                <a:effectLst/>
              </a:rPr>
              <a:t> С целью выявления педикулеза у детей перед началом смены и не реже одного раза в 7 дней проводятся осмотры детей. Дети с педикулезом к посещению не допускаются.</a:t>
            </a:r>
          </a:p>
          <a:p>
            <a:pPr marL="0" indent="0">
              <a:buNone/>
            </a:pPr>
            <a:endParaRPr lang="ru-RU" sz="2400" b="1" dirty="0"/>
          </a:p>
          <a:p>
            <a:pPr marL="0" indent="0">
              <a:buNone/>
            </a:pPr>
            <a:endParaRPr lang="ru-RU" sz="2400" b="1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50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1429" y="238898"/>
            <a:ext cx="10353761" cy="132632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Мероприятия по предупреждению заноса инфекционных заболеваний в детских оздоровительных учреждениях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416" y="1680519"/>
            <a:ext cx="11409405" cy="476147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В соответствии с требованиями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СанПиН 3.3686-21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</a:p>
          <a:p>
            <a:pPr algn="just"/>
            <a:r>
              <a:rPr lang="ru-RU" b="1" dirty="0">
                <a:solidFill>
                  <a:srgbClr val="FFFF00"/>
                </a:solidFill>
                <a:effectLst/>
              </a:rPr>
              <a:t>3343.</a:t>
            </a:r>
            <a:r>
              <a:rPr lang="ru-RU" dirty="0">
                <a:effectLst/>
              </a:rPr>
              <a:t> </a:t>
            </a:r>
            <a:r>
              <a:rPr lang="ru-RU" b="1" dirty="0">
                <a:effectLst/>
              </a:rPr>
              <a:t>Обследованию на энтеробиоз и </a:t>
            </a:r>
            <a:r>
              <a:rPr lang="ru-RU" b="1" dirty="0" err="1">
                <a:effectLst/>
              </a:rPr>
              <a:t>гименолепидоз</a:t>
            </a:r>
            <a:r>
              <a:rPr lang="ru-RU" b="1" dirty="0">
                <a:effectLst/>
              </a:rPr>
              <a:t> </a:t>
            </a:r>
            <a:r>
              <a:rPr lang="ru-RU" b="1" dirty="0" smtClean="0">
                <a:effectLst/>
              </a:rPr>
              <a:t>подлежат дети </a:t>
            </a:r>
            <a:r>
              <a:rPr lang="ru-RU" b="1" dirty="0">
                <a:effectLst/>
              </a:rPr>
              <a:t>при оформлении </a:t>
            </a:r>
            <a:r>
              <a:rPr lang="ru-RU" b="1" dirty="0" smtClean="0">
                <a:effectLst/>
              </a:rPr>
              <a:t>на </a:t>
            </a:r>
            <a:r>
              <a:rPr lang="ru-RU" b="1" dirty="0">
                <a:effectLst/>
              </a:rPr>
              <a:t>санаторно-курортное лечение, в оздоровительные </a:t>
            </a:r>
            <a:r>
              <a:rPr lang="ru-RU" b="1" dirty="0" smtClean="0">
                <a:effectLst/>
              </a:rPr>
              <a:t>организации</a:t>
            </a:r>
            <a:r>
              <a:rPr lang="ru-RU" b="1" dirty="0">
                <a:effectLst/>
              </a:rPr>
              <a:t>.</a:t>
            </a:r>
            <a:endParaRPr lang="ru-RU" b="1" dirty="0" smtClean="0">
              <a:effectLst/>
            </a:endParaRPr>
          </a:p>
          <a:p>
            <a:pPr algn="just">
              <a:spcBef>
                <a:spcPts val="0"/>
              </a:spcBef>
            </a:pPr>
            <a:r>
              <a:rPr lang="ru-RU" b="1" dirty="0">
                <a:solidFill>
                  <a:srgbClr val="FFFF00"/>
                </a:solidFill>
                <a:effectLst/>
              </a:rPr>
              <a:t>3364.</a:t>
            </a:r>
            <a:r>
              <a:rPr lang="ru-RU" b="1" dirty="0">
                <a:effectLst/>
              </a:rPr>
              <a:t> Осмотру на педикулез и чесотку подлежат: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effectLst/>
              </a:rPr>
              <a:t>    - дети</a:t>
            </a:r>
            <a:r>
              <a:rPr lang="ru-RU" b="1" dirty="0">
                <a:effectLst/>
              </a:rPr>
              <a:t>, выезжающие на отдых в оздоровительные организации, - </a:t>
            </a:r>
            <a:r>
              <a:rPr lang="ru-RU" b="1" dirty="0">
                <a:solidFill>
                  <a:srgbClr val="FFFF00"/>
                </a:solidFill>
                <a:effectLst/>
              </a:rPr>
              <a:t>до отъезда;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b="1" dirty="0" smtClean="0">
                <a:effectLst/>
              </a:rPr>
              <a:t>    - дети</a:t>
            </a:r>
            <a:r>
              <a:rPr lang="ru-RU" b="1" dirty="0">
                <a:effectLst/>
              </a:rPr>
              <a:t>, находящиеся в детской оздоровительной организации, -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еженедельно</a:t>
            </a:r>
            <a:r>
              <a:rPr lang="ru-RU" b="1" dirty="0">
                <a:solidFill>
                  <a:srgbClr val="FFFF00"/>
                </a:solidFill>
                <a:effectLst/>
              </a:rPr>
              <a:t>.</a:t>
            </a:r>
            <a:endParaRPr lang="ru-RU" b="1" dirty="0" smtClean="0">
              <a:solidFill>
                <a:srgbClr val="FFFF00"/>
              </a:solidFill>
              <a:effectLst/>
            </a:endParaRPr>
          </a:p>
          <a:p>
            <a:pPr algn="just">
              <a:spcBef>
                <a:spcPts val="0"/>
              </a:spcBef>
            </a:pPr>
            <a:r>
              <a:rPr lang="ru-RU" b="1" dirty="0">
                <a:solidFill>
                  <a:srgbClr val="FFFF00"/>
                </a:solidFill>
                <a:effectLst/>
              </a:rPr>
              <a:t>3366. </a:t>
            </a:r>
            <a:r>
              <a:rPr lang="ru-RU" b="1" dirty="0">
                <a:effectLst/>
              </a:rPr>
              <a:t>При поступлении детей в организованный детский коллектив проводится осмотр на педикулез и чесотку</a:t>
            </a:r>
            <a:r>
              <a:rPr lang="ru-RU" b="1" dirty="0" smtClean="0">
                <a:effectLst/>
              </a:rPr>
              <a:t>.</a:t>
            </a:r>
          </a:p>
          <a:p>
            <a:pPr algn="just">
              <a:spcBef>
                <a:spcPts val="0"/>
              </a:spcBef>
            </a:pPr>
            <a:r>
              <a:rPr lang="ru-RU" b="1" dirty="0">
                <a:solidFill>
                  <a:srgbClr val="FFFF00"/>
                </a:solidFill>
                <a:effectLst/>
              </a:rPr>
              <a:t>3371. </a:t>
            </a:r>
            <a:r>
              <a:rPr lang="ru-RU" b="1" dirty="0">
                <a:effectLst/>
              </a:rPr>
              <a:t>При обнаружении чесотки у детей, </a:t>
            </a:r>
            <a:r>
              <a:rPr lang="ru-RU" b="1" dirty="0" smtClean="0">
                <a:effectLst/>
              </a:rPr>
              <a:t>по </a:t>
            </a:r>
            <a:r>
              <a:rPr lang="ru-RU" b="1" dirty="0">
                <a:effectLst/>
              </a:rPr>
              <a:t>заявкам организаций и </a:t>
            </a:r>
            <a:r>
              <a:rPr lang="ru-RU" b="1" dirty="0" smtClean="0">
                <a:effectLst/>
              </a:rPr>
              <a:t>лиц дезинфекционные </a:t>
            </a:r>
            <a:r>
              <a:rPr lang="ru-RU" b="1" dirty="0">
                <a:effectLst/>
              </a:rPr>
              <a:t>обработки проводят организации, имеющие лицензию на данный вид деятельности</a:t>
            </a:r>
            <a:r>
              <a:rPr lang="ru-RU" b="1" dirty="0" smtClean="0">
                <a:effectLst/>
              </a:rPr>
              <a:t>.</a:t>
            </a:r>
          </a:p>
          <a:p>
            <a:pPr algn="just">
              <a:spcBef>
                <a:spcPts val="0"/>
              </a:spcBef>
            </a:pPr>
            <a:endParaRPr lang="ru-RU" b="1" dirty="0">
              <a:effectLst/>
            </a:endParaRPr>
          </a:p>
          <a:p>
            <a:pPr algn="just">
              <a:spcBef>
                <a:spcPts val="0"/>
              </a:spcBef>
            </a:pPr>
            <a:endParaRPr lang="ru-RU" sz="2400" dirty="0">
              <a:solidFill>
                <a:srgbClr val="FFFF00"/>
              </a:solidFill>
              <a:effectLst/>
            </a:endParaRPr>
          </a:p>
          <a:p>
            <a:endParaRPr lang="ru-RU" sz="2400" dirty="0">
              <a:effectLst/>
            </a:endParaRPr>
          </a:p>
          <a:p>
            <a:endParaRPr lang="ru-RU" sz="24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34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68411"/>
            <a:ext cx="10353762" cy="58323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FF00"/>
                </a:solidFill>
              </a:rPr>
              <a:t>                                 В </a:t>
            </a:r>
            <a:r>
              <a:rPr lang="ru-RU" b="1" dirty="0">
                <a:solidFill>
                  <a:srgbClr val="FFFF00"/>
                </a:solidFill>
              </a:rPr>
              <a:t>соответствии с требованиями </a:t>
            </a:r>
            <a:r>
              <a:rPr lang="ru-RU" b="1" dirty="0">
                <a:solidFill>
                  <a:srgbClr val="FFFF00"/>
                </a:solidFill>
                <a:effectLst/>
              </a:rPr>
              <a:t>СП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3.1/2.4.3598-20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  <a:endParaRPr lang="ru-RU" b="1" dirty="0">
              <a:solidFill>
                <a:srgbClr val="FFFF00"/>
              </a:solidFill>
            </a:endParaRPr>
          </a:p>
          <a:p>
            <a:r>
              <a:rPr lang="ru-RU" b="1" dirty="0">
                <a:solidFill>
                  <a:srgbClr val="FFFF00"/>
                </a:solidFill>
              </a:rPr>
              <a:t>2.2.</a:t>
            </a:r>
            <a:r>
              <a:rPr lang="ru-RU" b="1" dirty="0"/>
              <a:t> Лица, находящиеся в Организации при круглосуточном режиме ее работы, а также лица, посещающие </a:t>
            </a:r>
            <a:r>
              <a:rPr lang="ru-RU" b="1" dirty="0" smtClean="0"/>
              <a:t>Организацию (на входе), </a:t>
            </a:r>
            <a:r>
              <a:rPr lang="ru-RU" b="1" dirty="0"/>
              <a:t>подлежат термометрии с занесением ее результатов в журнал в отношении лиц с температурой тела 37,1 °C и выше в целях учета при проведении противоэпидемических мероприятий.</a:t>
            </a:r>
          </a:p>
          <a:p>
            <a:r>
              <a:rPr lang="ru-RU" b="1" dirty="0"/>
              <a:t>При круглосуточном режиме работы Организации </a:t>
            </a:r>
            <a:r>
              <a:rPr lang="ru-RU" b="1" dirty="0">
                <a:solidFill>
                  <a:srgbClr val="FFFF00"/>
                </a:solidFill>
              </a:rPr>
              <a:t>термометрия проводится не менее двух раз в сутки (утром и вечером).</a:t>
            </a:r>
          </a:p>
          <a:p>
            <a:r>
              <a:rPr lang="ru-RU" b="1" dirty="0">
                <a:solidFill>
                  <a:srgbClr val="FFFF00"/>
                </a:solidFill>
              </a:rPr>
              <a:t>Лица с признаками инфекционных заболеваний (респираторными, кишечными, повышенной температурой тела) должны быть незамедлительно изолированы</a:t>
            </a:r>
            <a:r>
              <a:rPr lang="ru-RU" b="1" dirty="0"/>
              <a:t> с момента выявления указанных признаков до приезда бригады скорой (неотложной) медицинской помощи либо прибытия родителей (законных представителей) или самостоятельной самоизоляции в домашних условиях. При этом дети должны размещаться отдельно от взрослых.</a:t>
            </a:r>
          </a:p>
          <a:p>
            <a:r>
              <a:rPr lang="ru-RU" b="1" dirty="0"/>
              <a:t>С момента выявления указанных лиц Организация </a:t>
            </a:r>
            <a:r>
              <a:rPr lang="ru-RU" b="1" dirty="0">
                <a:solidFill>
                  <a:srgbClr val="FFFF00"/>
                </a:solidFill>
              </a:rPr>
              <a:t>в течение 2 часов должна любым доступным способом уведомить территориальный орган федерального органа исполнительной власти, уполномоченного осуществлять федеральный государственный санитарно-эпидемиологический надзор</a:t>
            </a:r>
            <a:r>
              <a:rPr lang="ru-RU" b="1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76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10745"/>
            <a:ext cx="10353762" cy="5815913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2.3.</a:t>
            </a:r>
            <a:r>
              <a:rPr lang="ru-RU" b="1" dirty="0"/>
              <a:t> </a:t>
            </a:r>
            <a:r>
              <a:rPr lang="ru-RU" b="1" dirty="0">
                <a:solidFill>
                  <a:srgbClr val="FFFF00"/>
                </a:solidFill>
              </a:rPr>
              <a:t>В Организации должны проводиться противоэпидемические мероприятия, включающие:</a:t>
            </a:r>
          </a:p>
          <a:p>
            <a:r>
              <a:rPr lang="ru-RU" b="1" dirty="0"/>
              <a:t>уборку всех помещений с применением моющих и дезинфицирующих средств и очисткой вентиляционных решеток (далее - генеральная уборка) непосредственно перед началом функционирования Организации;</a:t>
            </a:r>
          </a:p>
          <a:p>
            <a:r>
              <a:rPr lang="ru-RU" b="1" dirty="0"/>
              <a:t>обеспечение условий для гигиенической обработки рук с применением кожных антисептиков при входе в Организацию, помещения для приема пищи, санитарные узлы и туалетные комнаты;</a:t>
            </a:r>
          </a:p>
          <a:p>
            <a:r>
              <a:rPr lang="ru-RU" b="1" dirty="0"/>
              <a:t>ежедневную влажную уборку помещений с применением дезинфицирующих средств с обработкой всех контактных поверхностей;</a:t>
            </a:r>
          </a:p>
          <a:p>
            <a:r>
              <a:rPr lang="ru-RU" b="1" dirty="0"/>
              <a:t>генеральную уборку не реже одного раза в неделю;</a:t>
            </a:r>
          </a:p>
          <a:p>
            <a:r>
              <a:rPr lang="ru-RU" b="1" dirty="0"/>
              <a:t>обеспечение постоянного наличия в санитарных узлах для детей и сотрудников мыла, а также кожных антисептиков для обработки рук;</a:t>
            </a:r>
          </a:p>
          <a:p>
            <a:r>
              <a:rPr lang="ru-RU" b="1" dirty="0"/>
              <a:t>регулярное обеззараживание воздуха с использованием оборудования по обеззараживанию воздуха и проветривание помещений в соответствии с графиком учебного, тренировочного, иных организационных процессов и режима работы Организаций</a:t>
            </a:r>
            <a:r>
              <a:rPr lang="ru-RU" b="1" dirty="0" smtClean="0"/>
              <a:t>;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05402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510745"/>
            <a:ext cx="10353762" cy="5815913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2.3.</a:t>
            </a:r>
            <a:r>
              <a:rPr lang="ru-RU" b="1" dirty="0"/>
              <a:t> </a:t>
            </a:r>
            <a:r>
              <a:rPr lang="ru-RU" b="1" dirty="0">
                <a:solidFill>
                  <a:srgbClr val="FFFF00"/>
                </a:solidFill>
              </a:rPr>
              <a:t>В Организации должны проводиться противоэпидемические мероприятия, включающие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b="1" dirty="0"/>
              <a:t>организацию работы сотрудников, участвующих в приготовлении и раздаче пищи, обслуживающего персонала с использованием средств индивидуальной защиты органов дыхания (одноразовых масок или многоразовых масок со сменными фильтрами), а также перчаток. При этом смена одноразовых масок должна производиться не реже 1 раза в 3 часа, фильтров - в соответствии с инструкцией по их применению;</a:t>
            </a:r>
          </a:p>
          <a:p>
            <a:r>
              <a:rPr lang="ru-RU" b="1" dirty="0"/>
              <a:t>мытье посуды и столовых приборов в посудомоечных машинах при максимальных температурных режимах. При отсутствии посудомоечной машины мытье посуды должно осуществляться ручным способом с обработкой столовой посуды и приборов дезинфицирующими средствами в соответствии с инструкциями по их применению либо питание детей и питьевой режим должны быть организованы с использованием одноразовой посуды.</a:t>
            </a:r>
          </a:p>
          <a:p>
            <a:pPr marL="0" indent="0">
              <a:buNone/>
            </a:pP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769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2076" y="247135"/>
            <a:ext cx="10353761" cy="1326321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Противоэпидемические мероприятия в очагах инфекционных заболеваний в  учреждениях социального профиля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0788" y="1771135"/>
            <a:ext cx="11219935" cy="45802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32021" y="2232454"/>
            <a:ext cx="6310184" cy="99677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ИСТОЧНИК ИНФЕКЦИИ –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БОЛЬНОЙ или НОСИТЕЛЬ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89191" y="3517571"/>
            <a:ext cx="6507891" cy="108736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ПУТИ и ФАКТОРЫ ПЕРЕДАЧИ ВОЗБУДИТЕЛЯ ИНФЕКЦИОННОГО ЗАБОЛЕВАНИЯ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54594" y="4959178"/>
            <a:ext cx="6433751" cy="930876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КОНТАКТНЫЕ ЛИЦА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390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223" y="230660"/>
            <a:ext cx="10353761" cy="1326321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ИСТОЧНИК инфекции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FF00"/>
                </a:solidFill>
              </a:rPr>
              <a:t>больной /носитель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190" y="2604378"/>
            <a:ext cx="768163" cy="335309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825590" y="2257168"/>
            <a:ext cx="2996767" cy="10297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ВЫЯВЛЕНИЕ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938289" y="2631990"/>
            <a:ext cx="740803" cy="2800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795024" y="2257168"/>
            <a:ext cx="2946234" cy="102973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ИЗОЛЯЦИЯ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8741284" y="2257168"/>
            <a:ext cx="3277721" cy="996779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</a:rPr>
              <a:t>ГОСПИТАЛИЗАЦИЯ</a:t>
            </a:r>
            <a:endParaRPr lang="ru-RU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2105670" y="3468130"/>
            <a:ext cx="436606" cy="64255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0395" y="4390768"/>
            <a:ext cx="3147155" cy="114506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Информирование руководителя учреждения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951277" y="3987084"/>
            <a:ext cx="3608173" cy="1285103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Информирование медицинской организации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2151313">
            <a:off x="3565767" y="3428257"/>
            <a:ext cx="1430057" cy="32004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0961553">
            <a:off x="4041186" y="4698131"/>
            <a:ext cx="766455" cy="26361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357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88325"/>
            <a:ext cx="10353761" cy="1227438"/>
          </a:xfrm>
        </p:spPr>
        <p:txBody>
          <a:bodyPr>
            <a:normAutofit fontScale="90000"/>
          </a:bodyPr>
          <a:lstStyle/>
          <a:p>
            <a:r>
              <a:rPr lang="ru-RU" dirty="0"/>
              <a:t>Актуальность инфекционных </a:t>
            </a:r>
            <a:r>
              <a:rPr lang="ru-RU" dirty="0" smtClean="0"/>
              <a:t>заболеваний – </a:t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острые кишечные инфекции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150076" y="1655805"/>
            <a:ext cx="7587048" cy="1169773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2022 г. наметился значительный рост заболеваемости острыми кишечными инфекциями (ОКИ), показатель заболеваемости в сравнении с 2021 г. увеличился на 43,7%.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31341" y="2965618"/>
            <a:ext cx="5564659" cy="121920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/>
              <a:t>За </a:t>
            </a:r>
            <a:r>
              <a:rPr lang="ru-RU" b="1" dirty="0"/>
              <a:t>4 месяца 2023 г. показатель заболеваемости составил 194,5 на 100 тыс. человек, что на 3,7% выше аналогичного периода прошлого года</a:t>
            </a:r>
            <a:r>
              <a:rPr lang="ru-RU" dirty="0"/>
              <a:t>. 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18984" y="4275433"/>
            <a:ext cx="5436972" cy="2141844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Всего за 4 месяца 2023 г. зарегистрировано </a:t>
            </a:r>
            <a:r>
              <a:rPr lang="ru-RU" b="1" dirty="0" smtClean="0">
                <a:solidFill>
                  <a:srgbClr val="002060"/>
                </a:solidFill>
              </a:rPr>
              <a:t>38 </a:t>
            </a:r>
            <a:r>
              <a:rPr lang="ru-RU" b="1" dirty="0">
                <a:solidFill>
                  <a:srgbClr val="002060"/>
                </a:solidFill>
              </a:rPr>
              <a:t>очагов групповой заболеваемости </a:t>
            </a:r>
            <a:r>
              <a:rPr lang="ru-RU" b="1" dirty="0" smtClean="0">
                <a:solidFill>
                  <a:srgbClr val="002060"/>
                </a:solidFill>
              </a:rPr>
              <a:t>вирусными </a:t>
            </a:r>
            <a:r>
              <a:rPr lang="ru-RU" b="1" dirty="0">
                <a:solidFill>
                  <a:srgbClr val="002060"/>
                </a:solidFill>
              </a:rPr>
              <a:t>ОКИ </a:t>
            </a:r>
            <a:r>
              <a:rPr lang="ru-RU" b="1" dirty="0"/>
              <a:t>среди организованных детей с общим числом </a:t>
            </a:r>
            <a:r>
              <a:rPr lang="ru-RU" b="1" dirty="0">
                <a:solidFill>
                  <a:srgbClr val="002060"/>
                </a:solidFill>
              </a:rPr>
              <a:t>пострадавших 155 </a:t>
            </a:r>
            <a:r>
              <a:rPr lang="ru-RU" b="1" dirty="0" smtClean="0">
                <a:solidFill>
                  <a:srgbClr val="002060"/>
                </a:solidFill>
              </a:rPr>
              <a:t>человек</a:t>
            </a:r>
            <a:endParaRPr lang="ru-RU" b="1" dirty="0" smtClean="0"/>
          </a:p>
          <a:p>
            <a:pPr algn="ctr"/>
            <a:r>
              <a:rPr lang="ru-RU" b="1" dirty="0" smtClean="0"/>
              <a:t>(</a:t>
            </a:r>
            <a:r>
              <a:rPr lang="ru-RU" b="1" dirty="0"/>
              <a:t>за </a:t>
            </a:r>
            <a:r>
              <a:rPr lang="ru-RU" b="1" dirty="0" smtClean="0"/>
              <a:t>4 </a:t>
            </a:r>
            <a:r>
              <a:rPr lang="ru-RU" b="1" dirty="0"/>
              <a:t>месяца 2022 г. – 27 очагов с числом пострадавших 164 человека)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80146" y="2965618"/>
            <a:ext cx="5436972" cy="1433385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solidFill>
                  <a:schemeClr val="tx1"/>
                </a:solidFill>
              </a:rPr>
              <a:t>В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структуре заболеваемости ОКИ установленной этиологии удельный вес </a:t>
            </a:r>
            <a:r>
              <a:rPr lang="ru-RU" b="1" dirty="0" smtClean="0">
                <a:solidFill>
                  <a:schemeClr val="tx1"/>
                </a:solidFill>
              </a:rPr>
              <a:t>вирусных </a:t>
            </a:r>
            <a:r>
              <a:rPr lang="ru-RU" b="1" dirty="0">
                <a:solidFill>
                  <a:schemeClr val="tx1"/>
                </a:solidFill>
              </a:rPr>
              <a:t>кишечных инфекций </a:t>
            </a:r>
            <a:endParaRPr lang="ru-RU" b="1" dirty="0" smtClean="0">
              <a:solidFill>
                <a:schemeClr val="tx1"/>
              </a:solidFill>
            </a:endParaRPr>
          </a:p>
          <a:p>
            <a:pPr algn="ctr"/>
            <a:r>
              <a:rPr lang="ru-RU" b="1" dirty="0" smtClean="0">
                <a:solidFill>
                  <a:schemeClr val="tx1"/>
                </a:solidFill>
              </a:rPr>
              <a:t>за </a:t>
            </a:r>
            <a:r>
              <a:rPr lang="ru-RU" b="1" dirty="0">
                <a:solidFill>
                  <a:schemeClr val="tx1"/>
                </a:solidFill>
              </a:rPr>
              <a:t>первые 4</a:t>
            </a:r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месяца </a:t>
            </a:r>
            <a:r>
              <a:rPr lang="ru-RU" b="1" dirty="0" smtClean="0">
                <a:solidFill>
                  <a:schemeClr val="tx1"/>
                </a:solidFill>
              </a:rPr>
              <a:t>2023 </a:t>
            </a:r>
            <a:r>
              <a:rPr lang="ru-RU" b="1" dirty="0">
                <a:solidFill>
                  <a:schemeClr val="tx1"/>
                </a:solidFill>
              </a:rPr>
              <a:t>г. составил </a:t>
            </a:r>
            <a:r>
              <a:rPr lang="ru-RU" b="1" dirty="0" smtClean="0">
                <a:solidFill>
                  <a:schemeClr val="tx1"/>
                </a:solidFill>
              </a:rPr>
              <a:t>99,4%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17276" y="4670854"/>
            <a:ext cx="5371069" cy="1861751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о </a:t>
            </a:r>
            <a:r>
              <a:rPr lang="ru-RU" b="1" dirty="0"/>
              <a:t>результатам лабораторного обследования </a:t>
            </a:r>
            <a:r>
              <a:rPr lang="ru-RU" b="1" dirty="0" smtClean="0"/>
              <a:t>в у 9,2% </a:t>
            </a:r>
            <a:r>
              <a:rPr lang="ru-RU" b="1" dirty="0"/>
              <a:t>контактных лиц и декретированного персонала </a:t>
            </a:r>
            <a:r>
              <a:rPr lang="ru-RU" b="1" dirty="0" smtClean="0"/>
              <a:t>в организованных очагах ОКИ выявлено </a:t>
            </a:r>
            <a:r>
              <a:rPr lang="ru-RU" b="1" dirty="0"/>
              <a:t>носительство </a:t>
            </a:r>
            <a:r>
              <a:rPr lang="ru-RU" b="1" dirty="0" smtClean="0"/>
              <a:t>кишечных вирусов </a:t>
            </a:r>
            <a:r>
              <a:rPr lang="ru-RU" b="1" dirty="0"/>
              <a:t>при отсутствии клинических симптомов</a:t>
            </a:r>
          </a:p>
        </p:txBody>
      </p:sp>
    </p:spTree>
    <p:extLst>
      <p:ext uri="{BB962C8B-B14F-4D97-AF65-F5344CB8AC3E}">
        <p14:creationId xmlns:p14="http://schemas.microsoft.com/office/powerpoint/2010/main" val="395296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ПУТИ и ФАКТОРЫ ПЕРЕДАЧИ ВОЗБУДИТЕЛЯ ИНФЕКЦИОННОГО ЗАБОЛЕВАНИЯ</a:t>
            </a:r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5174556"/>
              </p:ext>
            </p:extLst>
          </p:nvPr>
        </p:nvGraphicFramePr>
        <p:xfrm>
          <a:off x="914400" y="2095500"/>
          <a:ext cx="10353676" cy="4214684"/>
        </p:xfrm>
        <a:graphic>
          <a:graphicData uri="http://schemas.openxmlformats.org/drawingml/2006/table">
            <a:tbl>
              <a:tblPr firstRow="1" bandRow="1">
                <a:tableStyleId>{2A488322-F2BA-4B5B-9748-0D474271808F}</a:tableStyleId>
              </a:tblPr>
              <a:tblGrid>
                <a:gridCol w="5176838"/>
                <a:gridCol w="5176838"/>
              </a:tblGrid>
              <a:tr h="52828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ТЕКУЩАЯ</a:t>
                      </a:r>
                      <a:r>
                        <a:rPr lang="ru-RU" baseline="0" dirty="0" smtClean="0"/>
                        <a:t> ДЕЗИНФЕКЦИЯ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ЗАКЛЮЧИТЕЛЬНАЯ ДЕЗИНФЕКЦИЯ</a:t>
                      </a:r>
                      <a:endParaRPr lang="ru-RU" dirty="0"/>
                    </a:p>
                  </a:txBody>
                  <a:tcPr/>
                </a:tc>
              </a:tr>
              <a:tr h="3686401">
                <a:tc>
                  <a:txBody>
                    <a:bodyPr/>
                    <a:lstStyle/>
                    <a:p>
                      <a:pPr marL="285750" indent="-285750" eaLnBrk="1" hangingPunct="1">
                        <a:lnSpc>
                          <a:spcPct val="90000"/>
                        </a:lnSpc>
                        <a:buFontTx/>
                        <a:buChar char="-"/>
                      </a:pPr>
                      <a:r>
                        <a:rPr lang="ru-RU" sz="2000" b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с применением дезинфицирующих средств по вирусному режиму</a:t>
                      </a:r>
                    </a:p>
                    <a:p>
                      <a:pPr marL="0" indent="0" eaLnBrk="1" hangingPunct="1">
                        <a:lnSpc>
                          <a:spcPct val="90000"/>
                        </a:lnSpc>
                        <a:buFontTx/>
                        <a:buNone/>
                      </a:pPr>
                      <a:endParaRPr lang="ru-RU" sz="2000" b="0" dirty="0" smtClean="0">
                        <a:solidFill>
                          <a:schemeClr val="tx2">
                            <a:lumMod val="25000"/>
                          </a:schemeClr>
                        </a:solidFill>
                      </a:endParaRPr>
                    </a:p>
                    <a:p>
                      <a:pPr eaLnBrk="1" hangingPunct="1">
                        <a:lnSpc>
                          <a:spcPct val="9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2000" b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- проводится силами сотрудников учреждения социального профиля</a:t>
                      </a:r>
                    </a:p>
                    <a:p>
                      <a:pPr eaLnBrk="1" hangingPunct="1">
                        <a:lnSpc>
                          <a:spcPct val="90000"/>
                        </a:lnSpc>
                        <a:buFont typeface="Wingdings" panose="05000000000000000000" pitchFamily="2" charset="2"/>
                        <a:buNone/>
                      </a:pPr>
                      <a:endParaRPr lang="ru-RU" sz="2000" b="0" dirty="0" smtClean="0">
                        <a:solidFill>
                          <a:schemeClr val="tx2">
                            <a:lumMod val="25000"/>
                          </a:schemeClr>
                        </a:solidFill>
                      </a:endParaRPr>
                    </a:p>
                    <a:p>
                      <a:pPr eaLnBrk="1" hangingPunct="1">
                        <a:lnSpc>
                          <a:spcPct val="90000"/>
                        </a:lnSpc>
                        <a:buFont typeface="Wingdings" panose="05000000000000000000" pitchFamily="2" charset="2"/>
                        <a:buNone/>
                      </a:pPr>
                      <a:r>
                        <a:rPr lang="ru-RU" sz="2000" b="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- проводится до госпитализации больного (подозрительного на заболевание) и после госпитализации и проведения заключительной дезинфекции весь период наблюдения за очагом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buFont typeface="Wingdings" panose="05000000000000000000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- проводится после госпитализации больного (подозрительного на заболевание)</a:t>
                      </a:r>
                    </a:p>
                    <a:p>
                      <a:pPr eaLnBrk="1" hangingPunct="1">
                        <a:buFont typeface="Wingdings" panose="05000000000000000000" pitchFamily="2" charset="2"/>
                        <a:buNone/>
                      </a:pPr>
                      <a:endParaRPr lang="ru-RU" sz="2000" dirty="0" smtClean="0">
                        <a:solidFill>
                          <a:schemeClr val="tx2">
                            <a:lumMod val="25000"/>
                          </a:schemeClr>
                        </a:solidFill>
                      </a:endParaRPr>
                    </a:p>
                    <a:p>
                      <a:pPr eaLnBrk="1" hangingPunct="1">
                        <a:buFont typeface="Wingdings" panose="05000000000000000000" pitchFamily="2" charset="2"/>
                        <a:buNone/>
                      </a:pPr>
                      <a:r>
                        <a:rPr lang="ru-RU" sz="2000" dirty="0" smtClean="0">
                          <a:solidFill>
                            <a:schemeClr val="tx2">
                              <a:lumMod val="25000"/>
                            </a:schemeClr>
                          </a:solidFill>
                        </a:rPr>
                        <a:t>- осуществляется специалистами организаций дезинфекционного профиля при подаче заявки не позднее 24 часов с момента выявления и госпитализации больного</a:t>
                      </a:r>
                      <a:endParaRPr lang="ru-RU" sz="2000" dirty="0">
                        <a:solidFill>
                          <a:schemeClr val="tx2">
                            <a:lumMod val="2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11455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6" y="321276"/>
            <a:ext cx="10353761" cy="1145061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Контактные лица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1556951"/>
            <a:ext cx="10353762" cy="4819135"/>
          </a:xfrm>
        </p:spPr>
        <p:txBody>
          <a:bodyPr>
            <a:normAutofit fontScale="92500"/>
          </a:bodyPr>
          <a:lstStyle/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ru-RU" sz="2400" b="1" dirty="0" smtClean="0"/>
              <a:t>Выявление и учет </a:t>
            </a:r>
            <a:r>
              <a:rPr lang="ru-RU" sz="2400" b="1" dirty="0"/>
              <a:t>контактных </a:t>
            </a:r>
            <a:r>
              <a:rPr lang="ru-RU" sz="2400" b="1" dirty="0" smtClean="0"/>
              <a:t>лиц (лица в пределах границ эпидемического очага, которые тоже могут быть заражены).</a:t>
            </a:r>
            <a:endParaRPr lang="ru-RU" sz="2400" b="1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ru-RU" sz="2400" b="1" dirty="0"/>
              <a:t>Первичный медицинский осмотр, включающий опрос, термометрию, осмотр кожных покровов, видимых слизистых оболочек и склер, наблюдение за окраской мочи и кала, размером печени и </a:t>
            </a:r>
            <a:r>
              <a:rPr lang="ru-RU" sz="2400" b="1" dirty="0" smtClean="0"/>
              <a:t>селезенки (в зависимости от инфекционного заболевания).</a:t>
            </a:r>
            <a:endParaRPr lang="ru-RU" sz="2400" b="1" dirty="0"/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ru-RU" sz="2400" b="1" dirty="0"/>
              <a:t>Обязательное лабораторное обследование контактных лиц (если требуется</a:t>
            </a:r>
            <a:r>
              <a:rPr lang="ru-RU" sz="2400" b="1" dirty="0" smtClean="0"/>
              <a:t>).</a:t>
            </a:r>
          </a:p>
          <a:p>
            <a:pPr marL="609600" indent="-609600">
              <a:buFont typeface="Wingdings" panose="05000000000000000000" pitchFamily="2" charset="2"/>
              <a:buAutoNum type="arabicPeriod"/>
            </a:pPr>
            <a:r>
              <a:rPr lang="ru-RU" sz="2400" b="1" dirty="0" smtClean="0"/>
              <a:t>Медицинское наблюдение (срок и объёмы зависят от инфекционного заболевания)</a:t>
            </a:r>
            <a:endParaRPr lang="ru-RU" sz="24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43559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6205" y="2545492"/>
            <a:ext cx="10262540" cy="1507553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Благодарю за внимание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24027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88324"/>
            <a:ext cx="10353761" cy="2026507"/>
          </a:xfrm>
        </p:spPr>
        <p:txBody>
          <a:bodyPr>
            <a:normAutofit/>
          </a:bodyPr>
          <a:lstStyle/>
          <a:p>
            <a:r>
              <a:rPr lang="ru-RU" dirty="0"/>
              <a:t>Актуальность инфекционных </a:t>
            </a:r>
            <a:r>
              <a:rPr lang="ru-RU" dirty="0" smtClean="0"/>
              <a:t>заболеваний – </a:t>
            </a:r>
            <a:br>
              <a:rPr lang="ru-RU" dirty="0" smtClean="0"/>
            </a:b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энтеровирусные (</a:t>
            </a:r>
            <a:r>
              <a:rPr lang="ru-RU" dirty="0" err="1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неполио</a:t>
            </a:r>
            <a:r>
              <a:rPr lang="ru-RU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) инфекции и вирусный гепатит А</a:t>
            </a: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86110" y="2693770"/>
            <a:ext cx="4642625" cy="1351007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 2021 </a:t>
            </a:r>
            <a:r>
              <a:rPr lang="ru-RU" b="1" dirty="0" err="1" smtClean="0"/>
              <a:t>г.показатель</a:t>
            </a:r>
            <a:r>
              <a:rPr lang="ru-RU" b="1" dirty="0" smtClean="0"/>
              <a:t> </a:t>
            </a:r>
            <a:r>
              <a:rPr lang="ru-RU" b="1" dirty="0"/>
              <a:t>заболеваемости </a:t>
            </a:r>
            <a:r>
              <a:rPr lang="ru-RU" b="1" dirty="0" smtClean="0"/>
              <a:t>ЭВИ составил </a:t>
            </a:r>
            <a:r>
              <a:rPr lang="ru-RU" b="1" dirty="0"/>
              <a:t>6,8 на 100 тыс. населения, что выше показателя 2020 г. (0,8) в 8,5 раза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6427822" y="2739080"/>
            <a:ext cx="4709735" cy="130569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В </a:t>
            </a:r>
            <a:r>
              <a:rPr lang="ru-RU" b="1" dirty="0" smtClean="0"/>
              <a:t>2022 </a:t>
            </a:r>
            <a:r>
              <a:rPr lang="ru-RU" b="1" dirty="0"/>
              <a:t>г. уровень заболеваемости вирусным гепатитом А </a:t>
            </a:r>
            <a:r>
              <a:rPr lang="ru-RU" b="1" dirty="0" smtClean="0"/>
              <a:t>сократился на 62,5  </a:t>
            </a:r>
            <a:r>
              <a:rPr lang="ru-RU" b="1" dirty="0"/>
              <a:t>по сравнению с </a:t>
            </a:r>
            <a:r>
              <a:rPr lang="ru-RU" b="1" dirty="0" smtClean="0"/>
              <a:t>2021 </a:t>
            </a:r>
            <a:r>
              <a:rPr lang="ru-RU" b="1" dirty="0"/>
              <a:t>г. и составил </a:t>
            </a:r>
            <a:r>
              <a:rPr lang="ru-RU" b="1" dirty="0" smtClean="0"/>
              <a:t>0,3 </a:t>
            </a:r>
            <a:r>
              <a:rPr lang="ru-RU" b="1" dirty="0"/>
              <a:t>на 100 тыс. населения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13795" y="4469026"/>
            <a:ext cx="10223762" cy="132629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За 5 месяцев 2023 г. зарегистрировано </a:t>
            </a:r>
            <a:r>
              <a:rPr lang="ru-RU" b="1" dirty="0">
                <a:solidFill>
                  <a:schemeClr val="bg1"/>
                </a:solidFill>
              </a:rPr>
              <a:t>28 </a:t>
            </a:r>
            <a:r>
              <a:rPr lang="ru-RU" b="1" dirty="0" smtClean="0">
                <a:solidFill>
                  <a:schemeClr val="bg1"/>
                </a:solidFill>
              </a:rPr>
              <a:t>случаев ЭВИ, </a:t>
            </a:r>
            <a:r>
              <a:rPr lang="ru-RU" b="1" dirty="0">
                <a:solidFill>
                  <a:schemeClr val="bg1"/>
                </a:solidFill>
              </a:rPr>
              <a:t>показатель 2,7, что в 13,5 раза выше аналогичного периода прошлого года (5 месяцев 2022 – 2/0,2)</a:t>
            </a:r>
          </a:p>
        </p:txBody>
      </p:sp>
    </p:spTree>
    <p:extLst>
      <p:ext uri="{BB962C8B-B14F-4D97-AF65-F5344CB8AC3E}">
        <p14:creationId xmlns:p14="http://schemas.microsoft.com/office/powerpoint/2010/main" val="304821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Актуальность инфекционных заболеваний для оздоровительных учреждений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2018270"/>
            <a:ext cx="10353762" cy="89792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В период летней оздоровительной кампании 2022 года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800" dirty="0" smtClean="0"/>
              <a:t> зарегистрировано 2 случая групповой заболеваемости</a:t>
            </a:r>
            <a:endParaRPr lang="ru-RU" sz="28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13796" y="3339948"/>
            <a:ext cx="4300756" cy="28137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ЛОУ с дневным пребыванием ДЦ «Счастливая жизнь» г. Чита – </a:t>
            </a:r>
            <a:r>
              <a:rPr lang="ru-RU" sz="24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Норовирусная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инфекция</a:t>
            </a:r>
            <a:r>
              <a:rPr lang="ru-RU" sz="2400" b="1" dirty="0" smtClean="0">
                <a:solidFill>
                  <a:srgbClr val="C00000"/>
                </a:solidFill>
              </a:rPr>
              <a:t>, всего 14 случаев (дети и персонал)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52303" y="3339948"/>
            <a:ext cx="6433751" cy="28137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Загородное ЛОУ </a:t>
            </a:r>
            <a:r>
              <a:rPr lang="ru-RU" sz="2400" b="1" dirty="0">
                <a:solidFill>
                  <a:srgbClr val="C00000"/>
                </a:solidFill>
              </a:rPr>
              <a:t>«Республика дружных» ГУСО «Петровск-Забайкальский центр оказания помощи детям, оставшимся без попечения родителей, «Единство» Забайкальского </a:t>
            </a:r>
            <a:r>
              <a:rPr lang="ru-RU" sz="2400" b="1" dirty="0" smtClean="0">
                <a:solidFill>
                  <a:srgbClr val="C00000"/>
                </a:solidFill>
              </a:rPr>
              <a:t>края»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- </a:t>
            </a: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сальмонеллез,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всего 39 </a:t>
            </a:r>
            <a:r>
              <a:rPr lang="ru-RU" sz="2400" b="1" dirty="0">
                <a:solidFill>
                  <a:srgbClr val="C00000"/>
                </a:solidFill>
              </a:rPr>
              <a:t>случаев (</a:t>
            </a:r>
            <a:r>
              <a:rPr lang="ru-RU" sz="2400" b="1" dirty="0" smtClean="0">
                <a:solidFill>
                  <a:srgbClr val="C00000"/>
                </a:solidFill>
              </a:rPr>
              <a:t>дети)</a:t>
            </a:r>
            <a:endParaRPr lang="ru-RU" sz="2400" b="1" dirty="0">
              <a:solidFill>
                <a:srgbClr val="C00000"/>
              </a:solidFill>
            </a:endParaRPr>
          </a:p>
          <a:p>
            <a:pPr algn="ctr"/>
            <a:endParaRPr lang="ru-RU" sz="2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231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1878013" y="260351"/>
            <a:ext cx="8413750" cy="576263"/>
          </a:xfrm>
          <a:solidFill>
            <a:srgbClr val="FFCC66"/>
          </a:solidFill>
        </p:spPr>
        <p:txBody>
          <a:bodyPr>
            <a:normAutofit fontScale="90000"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ru-RU" sz="2000" dirty="0">
                <a:latin typeface="+mn-lt"/>
              </a:rPr>
              <a:t>Инфекционная заболеваемость на территории Забайкальского края по итогам 4 месяцев 2023 года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60574" y="981075"/>
            <a:ext cx="9335737" cy="3887788"/>
          </a:xfrm>
        </p:spPr>
        <p:txBody>
          <a:bodyPr>
            <a:noAutofit/>
          </a:bodyPr>
          <a:lstStyle/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отмечается рост показателей по 10–</a:t>
            </a:r>
            <a:r>
              <a:rPr lang="ru-RU" altLang="ru-RU" b="1" dirty="0" err="1"/>
              <a:t>ти</a:t>
            </a:r>
            <a:r>
              <a:rPr lang="ru-RU" altLang="ru-RU" b="1" dirty="0"/>
              <a:t> инфекционным заболеваниям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-ОКИ установленной этиологии -+60,7%;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-сальмонеллезу  - в 3,3 раза,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-дизентерии - +100,0%,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 ЭВИ - +100,0% (22 случая)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-хр. ВГС – + 21,4%,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-хр. ВГВ – + 23,3%,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-ветряной оспе – в 2,5 раза,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-педикулезу –+37,7%,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-энтеробиозу – в 1,8 раза,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 чесотке – в 3,4 раза, 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-ВИЧ – в 1,6 раза, 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-гриппу – в 3,8 раза,</a:t>
            </a:r>
          </a:p>
          <a:p>
            <a:pPr marL="0" indent="0">
              <a:spcBef>
                <a:spcPct val="0"/>
              </a:spcBef>
              <a:buNone/>
            </a:pPr>
            <a:r>
              <a:rPr lang="ru-RU" altLang="ru-RU" b="1" dirty="0"/>
              <a:t>-внебольничным пневмониям - +54,5% </a:t>
            </a:r>
          </a:p>
        </p:txBody>
      </p:sp>
      <p:sp>
        <p:nvSpPr>
          <p:cNvPr id="4" name="Стрелка вправо 7"/>
          <p:cNvSpPr>
            <a:spLocks noChangeArrowheads="1"/>
          </p:cNvSpPr>
          <p:nvPr/>
        </p:nvSpPr>
        <p:spPr bwMode="auto">
          <a:xfrm rot="16200000">
            <a:off x="322263" y="2598738"/>
            <a:ext cx="3111500" cy="365125"/>
          </a:xfrm>
          <a:prstGeom prst="rightArrow">
            <a:avLst>
              <a:gd name="adj1" fmla="val 50000"/>
              <a:gd name="adj2" fmla="val 49903"/>
            </a:avLst>
          </a:prstGeom>
          <a:solidFill>
            <a:srgbClr val="7A0000"/>
          </a:solidFill>
          <a:ln w="254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685800">
              <a:spcBef>
                <a:spcPct val="0"/>
              </a:spcBef>
              <a:buNone/>
              <a:defRPr/>
            </a:pPr>
            <a:endParaRPr lang="ru-RU" altLang="ru-RU" sz="135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972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395415"/>
            <a:ext cx="10520324" cy="1210963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Причины возникновения и </a:t>
            </a:r>
            <a:r>
              <a:rPr lang="ru-RU" sz="31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распространения инфекционных заболеваний в детских учреждениях</a:t>
            </a:r>
            <a:r>
              <a:rPr lang="ru-RU" sz="36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 </a:t>
            </a:r>
            <a:r>
              <a:rPr lang="ru-RU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/>
            </a:r>
            <a:br>
              <a:rPr lang="ru-RU" sz="3600" dirty="0">
                <a:solidFill>
                  <a:schemeClr val="accent6">
                    <a:lumMod val="40000"/>
                    <a:lumOff val="60000"/>
                  </a:schemeClr>
                </a:solidFill>
              </a:rPr>
            </a:br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24930" y="1606377"/>
            <a:ext cx="10824519" cy="5140411"/>
          </a:xfrm>
        </p:spPr>
        <p:txBody>
          <a:bodyPr>
            <a:normAutofit/>
          </a:bodyPr>
          <a:lstStyle/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соблюдение требований к изоляции инфекционных больных (непродуманная организация работы изоляторов, приемно-карантинных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отделений, несвоевременная изоляция)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арушение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правил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использования средств индивидуальной защиты, не соблюдение правил обработки рук персонала</a:t>
            </a:r>
          </a:p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Не соблюдение требований к санитарно-гигиеническому режиму в учреждении (режиму влажных уборок, кратности проведения генеральных уборок, гигиене проживающих)</a:t>
            </a:r>
          </a:p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Нарушение санитарно-эпидемиологических требований к организации и работе пищеблока</a:t>
            </a:r>
          </a:p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Отсутствие настороженности у работников ЛОУ, в 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т.ч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и медицинских работников, в отношении инфекционных заболеваний</a:t>
            </a:r>
          </a:p>
          <a:p>
            <a:pPr indent="-182880">
              <a:lnSpc>
                <a:spcPct val="90000"/>
              </a:lnSpc>
              <a:buClr>
                <a:schemeClr val="accent6">
                  <a:lumMod val="75000"/>
                </a:schemeClr>
              </a:buCl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Не 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соблюдение режима проветривания помещений</a:t>
            </a:r>
          </a:p>
          <a:p>
            <a:pPr marL="45720" indent="0">
              <a:lnSpc>
                <a:spcPct val="90000"/>
              </a:lnSpc>
              <a:buClr>
                <a:schemeClr val="accent6">
                  <a:lumMod val="75000"/>
                </a:schemeClr>
              </a:buClr>
              <a:buNone/>
              <a:defRPr/>
            </a:pPr>
            <a:endParaRPr lang="ru-RU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07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95" y="230660"/>
            <a:ext cx="10353761" cy="117801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Санитарно-эпидемиологические требования, </a:t>
            </a:r>
            <a:r>
              <a:rPr lang="ru-RU" sz="24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соблюдение которых сокращает риски возникновения и распространения инфекционных заболеваний в детских оздоровительных учреждениях</a:t>
            </a:r>
            <a:endParaRPr lang="ru-RU" sz="24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9643" y="1589903"/>
            <a:ext cx="10791568" cy="4983892"/>
          </a:xfrm>
        </p:spPr>
        <p:txBody>
          <a:bodyPr>
            <a:normAutofit fontScale="85000" lnSpcReduction="20000"/>
          </a:bodyPr>
          <a:lstStyle/>
          <a:p>
            <a:pPr algn="just">
              <a:lnSpc>
                <a:spcPct val="100000"/>
              </a:lnSpc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effectLst/>
              </a:rPr>
              <a:t>СП 2.4.3648-20 «Санитарно-эпидемиологические требования к организациям воспитания и обучения, отдыха и оздоровления детей и молодежи»</a:t>
            </a: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  <a:effectLst/>
            </a:endParaRPr>
          </a:p>
          <a:p>
            <a:pPr algn="just">
              <a:lnSpc>
                <a:spcPct val="100000"/>
              </a:lnSpc>
            </a:pPr>
            <a:endParaRPr lang="ru-RU" sz="2400" dirty="0" smtClean="0"/>
          </a:p>
          <a:p>
            <a:pPr algn="just">
              <a:lnSpc>
                <a:spcPct val="100000"/>
              </a:lnSpc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СанПиН </a:t>
            </a:r>
            <a:r>
              <a:rPr lang="ru-RU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2.3/2.4.3590-20 «Санитарно-эпидемиологические требования к организации общественного питания населения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»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24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СанПиН 3.3686-21 «Санитарно-эпидемиологические требования по профилактике инфекционных болезней»</a:t>
            </a:r>
          </a:p>
          <a:p>
            <a:pPr marL="0" indent="0" algn="just">
              <a:lnSpc>
                <a:spcPct val="100000"/>
              </a:lnSpc>
              <a:buNone/>
            </a:pPr>
            <a:endParaRPr lang="ru-RU" sz="24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СП 3.1.3597-20 «Профилактика новой </a:t>
            </a:r>
            <a:r>
              <a:rPr lang="ru-RU" sz="24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коронавирусной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инфекции (</a:t>
            </a:r>
            <a:r>
              <a:rPr lang="en-US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COVID-19)</a:t>
            </a: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lang="ru-RU" sz="2400" b="1" dirty="0" smtClean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r>
              <a:rPr lang="ru-RU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СП 3.1/2.4.3598-20 "Санитарно-эпидемиологические требования к устройству, содержанию и организации работы образовательных организаций и других объектов социальной инфраструктуры для детей и молодежи в условиях распространения новой </a:t>
            </a:r>
            <a:r>
              <a:rPr lang="ru-RU" sz="2400" b="1" dirty="0" err="1">
                <a:solidFill>
                  <a:schemeClr val="accent6">
                    <a:lumMod val="20000"/>
                    <a:lumOff val="80000"/>
                  </a:schemeClr>
                </a:solidFill>
              </a:rPr>
              <a:t>коронавирусной</a:t>
            </a:r>
            <a:r>
              <a:rPr lang="ru-RU" sz="2400" b="1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 инфекции (COVID-19</a:t>
            </a:r>
            <a:r>
              <a:rPr lang="ru-RU" sz="24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)"</a:t>
            </a:r>
            <a:endParaRPr lang="ru-RU" sz="24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77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4404" y="172995"/>
            <a:ext cx="10353761" cy="1565189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Условия,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наличие </a:t>
            </a:r>
            <a:r>
              <a:rPr lang="ru-RU" sz="2800" dirty="0">
                <a:solidFill>
                  <a:schemeClr val="accent6">
                    <a:lumMod val="40000"/>
                    <a:lumOff val="60000"/>
                  </a:schemeClr>
                </a:solidFill>
              </a:rPr>
              <a:t>которых сокращает риски возникновения и распространения инфекционных </a:t>
            </a:r>
            <a:r>
              <a:rPr lang="ru-RU" sz="2800" dirty="0" smtClean="0">
                <a:solidFill>
                  <a:schemeClr val="accent6">
                    <a:lumMod val="40000"/>
                    <a:lumOff val="60000"/>
                  </a:schemeClr>
                </a:solidFill>
              </a:rPr>
              <a:t>заболеваний в детских оздоровительных учреждениях</a:t>
            </a:r>
            <a:endParaRPr lang="ru-RU" sz="2800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842" y="1738185"/>
            <a:ext cx="11252887" cy="481089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Наличие медицинского кабинета (блока)</a:t>
            </a:r>
          </a:p>
          <a:p>
            <a:r>
              <a:rPr lang="ru-RU" sz="2400" b="1" dirty="0" smtClean="0"/>
              <a:t>Наличие штатных медицинских работников: врач и/или фельдшер, медицинские сестры. </a:t>
            </a:r>
          </a:p>
          <a:p>
            <a:r>
              <a:rPr lang="ru-RU" sz="2400" b="1" dirty="0" smtClean="0"/>
              <a:t>Наличие взаимопонимания и 2-х стороннего взаимодействия медицинских работников и администрации ЛОУ</a:t>
            </a:r>
          </a:p>
          <a:p>
            <a:r>
              <a:rPr lang="ru-RU" sz="2400" b="1" dirty="0" smtClean="0"/>
              <a:t>Наличие 2-х стороннего взаимодействия администрации ЛОУ и медицинской организации, на территории медицинского обслуживания которой находится социальное учреждение </a:t>
            </a:r>
          </a:p>
        </p:txBody>
      </p:sp>
    </p:spTree>
    <p:extLst>
      <p:ext uri="{BB962C8B-B14F-4D97-AF65-F5344CB8AC3E}">
        <p14:creationId xmlns:p14="http://schemas.microsoft.com/office/powerpoint/2010/main" val="173047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3795" y="642551"/>
            <a:ext cx="10353762" cy="589005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FF00"/>
                </a:solidFill>
              </a:rPr>
              <a:t>В </a:t>
            </a:r>
            <a:r>
              <a:rPr lang="ru-RU" b="1" dirty="0">
                <a:solidFill>
                  <a:srgbClr val="FFFF00"/>
                </a:solidFill>
              </a:rPr>
              <a:t>соответствии с требованиями </a:t>
            </a:r>
            <a:r>
              <a:rPr lang="ru-RU" b="1" dirty="0" smtClean="0">
                <a:solidFill>
                  <a:srgbClr val="FFFF00"/>
                </a:solidFill>
              </a:rPr>
              <a:t>п. 3.3 </a:t>
            </a:r>
            <a:r>
              <a:rPr lang="ru-RU" b="1" dirty="0" smtClean="0">
                <a:solidFill>
                  <a:srgbClr val="FFFF00"/>
                </a:solidFill>
                <a:effectLst/>
              </a:rPr>
              <a:t>СП </a:t>
            </a:r>
            <a:r>
              <a:rPr lang="ru-RU" b="1" dirty="0">
                <a:solidFill>
                  <a:srgbClr val="FFFF00"/>
                </a:solidFill>
                <a:effectLst/>
              </a:rPr>
              <a:t>3.1/2.4.3598-20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b="1" dirty="0"/>
              <a:t>В организациях отдыха детей и их оздоровления должна быть определена </a:t>
            </a:r>
            <a:r>
              <a:rPr lang="ru-RU" b="1" dirty="0">
                <a:solidFill>
                  <a:srgbClr val="FFFF00"/>
                </a:solidFill>
              </a:rPr>
              <a:t>схема организации медицинской помощи и маршрутизации больных</a:t>
            </a:r>
            <a:r>
              <a:rPr lang="ru-RU" b="1" dirty="0"/>
              <a:t> с указанием медицинских организаций инфекционного профиля или перепрофилированных организаций для оказания медицинской помощи, функционирующих в режиме инфекционного стационара, для госпитализации </a:t>
            </a:r>
            <a:r>
              <a:rPr lang="ru-RU" b="1" dirty="0" smtClean="0"/>
              <a:t>детей </a:t>
            </a:r>
            <a:r>
              <a:rPr lang="ru-RU" b="1" dirty="0"/>
              <a:t>и сотрудников в случае осложнения эпидемической ситуации, а также резервного коечного фонда для организации </a:t>
            </a:r>
            <a:r>
              <a:rPr lang="ru-RU" b="1" dirty="0" smtClean="0"/>
              <a:t>обсервации (не распространяется на ЛОУ с дневным пребыванием).</a:t>
            </a:r>
            <a:endParaRPr lang="ru-RU" b="1" dirty="0"/>
          </a:p>
          <a:p>
            <a:r>
              <a:rPr lang="ru-RU" b="1" dirty="0"/>
              <a:t>Перед началом каждой смены персонал организаций отдыха детей и их оздоровления с круглосуточным пребыванием детей должен пройти обследования на COVID-19 любым из методов, определяющих генетический материал или антиген возбудителя COVID-19, </a:t>
            </a:r>
            <a:r>
              <a:rPr lang="ru-RU" b="1" dirty="0" smtClean="0">
                <a:solidFill>
                  <a:srgbClr val="FFFF00"/>
                </a:solidFill>
              </a:rPr>
              <a:t>с </a:t>
            </a:r>
            <a:r>
              <a:rPr lang="ru-RU" b="1" dirty="0">
                <a:solidFill>
                  <a:srgbClr val="FFFF00"/>
                </a:solidFill>
              </a:rPr>
              <a:t>получением результатов обследования не ранее, чем за 2 календарных дня до дня выхода на работу</a:t>
            </a:r>
            <a:r>
              <a:rPr lang="ru-RU" b="1" dirty="0"/>
              <a:t>.</a:t>
            </a:r>
          </a:p>
          <a:p>
            <a:r>
              <a:rPr lang="ru-RU" b="1" dirty="0" smtClean="0"/>
              <a:t>Перед </a:t>
            </a:r>
            <a:r>
              <a:rPr lang="ru-RU" b="1" dirty="0"/>
              <a:t>началом каждой смены работники пищеблоков должны пройти обследования на наличие </a:t>
            </a:r>
            <a:r>
              <a:rPr lang="ru-RU" b="1" dirty="0" err="1">
                <a:solidFill>
                  <a:srgbClr val="FFFF00"/>
                </a:solidFill>
              </a:rPr>
              <a:t>норо</a:t>
            </a:r>
            <a:r>
              <a:rPr lang="ru-RU" b="1" dirty="0">
                <a:solidFill>
                  <a:srgbClr val="FFFF00"/>
                </a:solidFill>
              </a:rPr>
              <a:t>-, рота- и других вирусных возбудителей кишечных инфекций не ранее, чем за 3 календарных дня до дня выхода на работу.</a:t>
            </a:r>
          </a:p>
          <a:p>
            <a:pPr marL="0" indent="0" algn="ctr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786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577</TotalTime>
  <Words>1974</Words>
  <Application>Microsoft Office PowerPoint</Application>
  <PresentationFormat>Широкоэкранный</PresentationFormat>
  <Paragraphs>137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Bookman Old Style</vt:lpstr>
      <vt:lpstr>Rockwell</vt:lpstr>
      <vt:lpstr>Times New Roman</vt:lpstr>
      <vt:lpstr>Wingdings</vt:lpstr>
      <vt:lpstr>Damask</vt:lpstr>
      <vt:lpstr>Организация санитарно-противоэпидемических (профилактических) мероприятий в оздоровительных учреждениях</vt:lpstr>
      <vt:lpstr>Актуальность инфекционных заболеваний –  острые кишечные инфекции</vt:lpstr>
      <vt:lpstr>Актуальность инфекционных заболеваний –  энтеровирусные (неполио) инфекции и вирусный гепатит А</vt:lpstr>
      <vt:lpstr>Актуальность инфекционных заболеваний для оздоровительных учреждений</vt:lpstr>
      <vt:lpstr>Инфекционная заболеваемость на территории Забайкальского края по итогам 4 месяцев 2023 года</vt:lpstr>
      <vt:lpstr>Причины возникновения и распространения инфекционных заболеваний в детских учреждениях  </vt:lpstr>
      <vt:lpstr>Санитарно-эпидемиологические требования, соблюдение которых сокращает риски возникновения и распространения инфекционных заболеваний в детских оздоровительных учреждениях</vt:lpstr>
      <vt:lpstr>Условия, наличие которых сокращает риски возникновения и распространения инфекционных заболеваний в детских оздоровительных учреждениях</vt:lpstr>
      <vt:lpstr>Презентация PowerPoint</vt:lpstr>
      <vt:lpstr>Требования к организации медицинского обслуживания внутри детских оздоровительных учреждений</vt:lpstr>
      <vt:lpstr>Мероприятия по предупреждению заноса инфекционных заболеваний в детских оздоровительных учреждениях</vt:lpstr>
      <vt:lpstr>Презентация PowerPoint</vt:lpstr>
      <vt:lpstr>Презентация PowerPoint</vt:lpstr>
      <vt:lpstr>Мероприятия по предупреждению заноса инфекционных заболеваний в детских оздоровительных учреждениях</vt:lpstr>
      <vt:lpstr>Презентация PowerPoint</vt:lpstr>
      <vt:lpstr>Презентация PowerPoint</vt:lpstr>
      <vt:lpstr>Презентация PowerPoint</vt:lpstr>
      <vt:lpstr>Противоэпидемические мероприятия в очагах инфекционных заболеваний в  учреждениях социального профиля</vt:lpstr>
      <vt:lpstr>ИСТОЧНИК инфекции больной /носитель</vt:lpstr>
      <vt:lpstr>ПУТИ и ФАКТОРЫ ПЕРЕДАЧИ ВОЗБУДИТЕЛЯ ИНФЕКЦИОННОГО ЗАБОЛЕВАНИЯ </vt:lpstr>
      <vt:lpstr>Контактные лица</vt:lpstr>
      <vt:lpstr>Благодарю за внимание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санитарно-противоэпидемических (профилактических) мероприятий в учреждения социального профиля </dc:title>
  <dc:creator>Наталья Алексеева</dc:creator>
  <cp:lastModifiedBy>Наталья Алексеева</cp:lastModifiedBy>
  <cp:revision>78</cp:revision>
  <dcterms:created xsi:type="dcterms:W3CDTF">2022-05-17T06:28:18Z</dcterms:created>
  <dcterms:modified xsi:type="dcterms:W3CDTF">2023-05-24T01:09:15Z</dcterms:modified>
</cp:coreProperties>
</file>